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74" r:id="rId12"/>
    <p:sldId id="275" r:id="rId13"/>
    <p:sldId id="276" r:id="rId14"/>
    <p:sldId id="277" r:id="rId15"/>
    <p:sldId id="266" r:id="rId16"/>
    <p:sldId id="265" r:id="rId17"/>
    <p:sldId id="267" r:id="rId18"/>
    <p:sldId id="278" r:id="rId19"/>
    <p:sldId id="279" r:id="rId20"/>
    <p:sldId id="280" r:id="rId21"/>
    <p:sldId id="281" r:id="rId22"/>
    <p:sldId id="282" r:id="rId23"/>
    <p:sldId id="268" r:id="rId24"/>
    <p:sldId id="269" r:id="rId25"/>
    <p:sldId id="270" r:id="rId26"/>
    <p:sldId id="271" r:id="rId27"/>
    <p:sldId id="283" r:id="rId28"/>
    <p:sldId id="284" r:id="rId29"/>
    <p:sldId id="272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44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8E21-4E79-D873-75CE-46B72118F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19286-1C8C-298D-967C-E9916F5A8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182E2-9591-DAA8-77BB-E8E9B58B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91EDB-5D33-1C54-E46D-BB14E85A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B1982-9F29-1964-9F00-B2501BAA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1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DA31-23DC-B96F-381B-37DB2518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7B8E9-D554-131C-835F-F219E349D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57795-9F0F-F369-1D1B-C458AAF3D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EC91C-3BFF-ADCE-66ED-4B08693D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F665F-E467-E112-7A5A-125485E19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5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E3929-3B95-0EEF-F86D-480741A7E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32537-1618-BAC8-B8D8-EE4E6EF3B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6D3F-4D15-6781-D915-F8D723B9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F833D-F18C-B935-16E1-1AAA07DA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E3D4-0957-BEC7-2D9B-A57ACD58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1717-46BD-B05E-A4F6-125C8748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E09A-53A2-C7B6-5E87-EADBBB3B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5FAD6-430D-4A55-7E2C-F8C2DB52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78D9E-4169-3032-B58B-1E735CA1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767C-1FC4-B865-6AEB-8D95AF6C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9D87-1CF5-4547-8A7F-3C90007C5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B55F9-3826-9D91-C425-D9917BEE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B2EAB-02A5-C2C6-8E31-3409445D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7B57-B889-A70C-1032-EB3601B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03A2-6635-3595-2794-D5542640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44A3-AC94-DD5D-B583-AC857E0B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C8CC-7C5F-ADC7-A4A0-CCF3E21D0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CB7BF-4A2B-3921-EE6A-899B43849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19E6D-9BDE-4DEA-D6F8-B6355160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BC442-7248-3EF0-F5EE-3842E884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1D614-3053-9C86-04D9-2CE64B24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DA44-5DA2-B9A4-BBAC-F780F1F4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FF342-A41B-6A53-5EC3-0E8855620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D83B9-C937-79F0-6CCD-648F19297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62DFE-0D33-FA15-46FD-8FB96D2E8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6A819-7CB4-895D-F7A7-5AA8DC946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5E5F6-F650-06FC-F239-B02281BA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181BEE-0A1B-63FF-46C8-5ED3983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A3F09D-B8FE-FA98-B2FD-A6AD4354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4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050C-AB71-DFE1-6C73-9FEF5A75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ED1F8-0929-7EE7-8732-E9581E63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906DD-CAC9-93BE-F4D6-EE6B1693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D5FA-DC0E-77FE-070D-8C85FA16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3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F08AE-CC72-0132-1D79-222D14B4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950AD-220A-8AEA-AA00-10C8F024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5CAC-0CCA-4FA4-8071-F66F3F29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9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CCF9-968B-B3DD-D4E4-157B3819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543B-AFDB-42CC-3A91-CB7E43959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817BE-CA70-0252-93EE-AB44BB552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BB627-C09A-4302-6052-63345289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BF844-39D3-7072-7DA9-2B6BC63B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54273-A33E-1840-709E-13ED5901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A54F-8E18-A081-7E74-9D855232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49A4CB-29D0-5414-006C-873131601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7B88B-1A0C-0F36-E7E4-2F0D0F72E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6DC30-E7F1-820C-1784-BD786FB5C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405F-452B-54B2-BAA0-D25A52F7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51061-B802-343F-0C75-2EC6F1D1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9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8EBC2-9956-8819-6720-AE36C131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23537-CAC4-B8B8-6B63-8CF7786D4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AEF19-8B00-7726-6A25-C28B0385D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08B04-9D38-4D11-B8EB-4DE81EB540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66E5E-D62C-1AA0-A47B-214B502AE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A647D-A0CA-56AA-3C25-1AA7C3F06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FC5BD-13AB-4792-9ADB-87486AE8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580E-DAC5-7554-9774-785A6611B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 Glinski et al plots, stats, and test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93DE9-0F05-3D3C-5E35-897D30019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(these are screenshots and not publication quality)</a:t>
            </a:r>
          </a:p>
        </p:txBody>
      </p:sp>
    </p:spTree>
    <p:extLst>
      <p:ext uri="{BB962C8B-B14F-4D97-AF65-F5344CB8AC3E}">
        <p14:creationId xmlns:p14="http://schemas.microsoft.com/office/powerpoint/2010/main" val="323735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01e_ag_cover_concentration_comparisons.R—field pollen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15EE9-E3E9-C220-23F6-B1C3F3AF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50" y="628651"/>
            <a:ext cx="9694797" cy="60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01e_ag_cover_concentration_comparisons.R—in hive bee bread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BFD67-8A89-36DE-76EE-B4D069C3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89" y="720635"/>
            <a:ext cx="9664222" cy="59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5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01e_ag_cover_concentration_comparisons.R—in hive honey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9C4E0-5209-8916-0A5D-329AEA6F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34" y="725715"/>
            <a:ext cx="9406433" cy="57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01e_ag_cover_concentration_comparisons.R—in hive larvae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091E4-81FD-3AFC-26F1-61A13DCD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17" y="782865"/>
            <a:ext cx="9180224" cy="57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3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01e_ag_cover_concentration_comparisons.R—in hive nurse bees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7B9D3-35BD-EEC3-19B0-2813DFB5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37" y="628651"/>
            <a:ext cx="9463421" cy="582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79" y="-102870"/>
            <a:ext cx="11563513" cy="891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01e_ag_cover_concentration_comparisons.R—Exact binomial tests on Cohen’s D values of ag cover across all chemicals by media (these tests look at whether there is statistically significant # of higher chemical concentrations in the contrast versus lower concentrations)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B4627-332B-C6E6-ABDF-F4449814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7" y="617370"/>
            <a:ext cx="6324925" cy="1835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C02FD-3AFB-9862-FC74-04A38268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7" y="2765316"/>
            <a:ext cx="6382078" cy="175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EC644-9267-5854-A9C5-884B856A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211" y="3035835"/>
            <a:ext cx="6382078" cy="17209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3618F4-39D3-1198-5AF4-710135B6C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0" y="4806303"/>
            <a:ext cx="6464632" cy="17399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FBD35C-DB8C-CBF0-9CFB-51AA87DBB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606" y="5095713"/>
            <a:ext cx="6483683" cy="1854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43468-7444-3240-DB7B-C0115321D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606" y="1006138"/>
            <a:ext cx="6464632" cy="187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01e_ag_cover_concentration_comparisons.R—in hive nurse bees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EBB2C-6854-383A-C645-ACC6F112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62" y="628651"/>
            <a:ext cx="8919083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9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15290" y="0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dbt_plantdate_tests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5A536-3205-E266-9574-EE3D7AE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7" y="424316"/>
            <a:ext cx="9119394" cy="51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fp_plantdate_tests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F76E8-AF07-3E5C-2BFA-59E4F0A8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2" y="628651"/>
            <a:ext cx="9149238" cy="51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4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ihbb_plantdate_tests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C4EBE-D235-D0B2-6ABB-57958E15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715600"/>
            <a:ext cx="9649838" cy="5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4E40-8CBA-EE8E-60AB-5F982558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04335"/>
            <a:ext cx="10515600" cy="424316"/>
          </a:xfrm>
        </p:spPr>
        <p:txBody>
          <a:bodyPr>
            <a:normAutofit/>
          </a:bodyPr>
          <a:lstStyle/>
          <a:p>
            <a:r>
              <a:rPr lang="en-US" sz="2000" dirty="0"/>
              <a:t>01a_cross_matrix_heatmap_concs.R—</a:t>
            </a:r>
            <a:r>
              <a:rPr lang="en-US" sz="2000" dirty="0" err="1"/>
              <a:t>gbm_heatmap_all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82F0-0CF8-3746-70AB-8D7C47515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33" y="787263"/>
            <a:ext cx="8498397" cy="60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6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ihh_plantdate_tests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F363D-6BC4-A203-CBBC-B9B6E2D8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62" y="739412"/>
            <a:ext cx="9669790" cy="55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1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ihl_plantdate_tests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C98BC-B3C8-A53E-3A1B-6855E575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628651"/>
            <a:ext cx="10228099" cy="58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ihnb_plantdate_tests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7A549-826A-D920-9337-2FE787B3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04" y="791120"/>
            <a:ext cx="8886581" cy="49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93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01f_planting_time_concentration_comparisons.R—</a:t>
            </a:r>
            <a:r>
              <a:rPr lang="en-US" sz="2000" dirty="0" err="1"/>
              <a:t>date_compare_heatmap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C9831-2756-E6FA-F99A-600AA4A5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77" y="842527"/>
            <a:ext cx="8107347" cy="553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4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01g_combined_effect_sizes_figure.R—</a:t>
            </a:r>
            <a:r>
              <a:rPr lang="en-US" sz="2000" dirty="0" err="1"/>
              <a:t>effect_sizes_combined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787B0-EE34-A4A3-A795-F4B8CBCB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29" y="628651"/>
            <a:ext cx="9377188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02a_summary_stat_figures.R—</a:t>
            </a:r>
            <a:r>
              <a:rPr lang="en-US" sz="2000" dirty="0" err="1"/>
              <a:t>gbm_summary_plot_matrices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C3D23-F6D1-F795-F374-0960B973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" y="628650"/>
            <a:ext cx="9083040" cy="61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4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02b_combined_manuscript_figure.R—</a:t>
            </a:r>
            <a:r>
              <a:rPr lang="en-US" sz="2000" dirty="0" err="1"/>
              <a:t>concs_dets_combined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1F82D-4EDF-4AC1-6C20-44897BEA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84" y="519919"/>
            <a:ext cx="9553796" cy="62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1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E6966-9506-E33E-01D0-560626BD3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47" y="628651"/>
            <a:ext cx="9493723" cy="602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7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9FD04-7F67-5F06-15CA-4914DEB9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739014"/>
            <a:ext cx="9341759" cy="59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5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 (distribution of the # detects in the samples for each media type)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433CF-74A9-C052-45DC-0511E5F9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77" y="628651"/>
            <a:ext cx="9143865" cy="58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1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4E40-8CBA-EE8E-60AB-5F982558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04335"/>
            <a:ext cx="10515600" cy="424316"/>
          </a:xfrm>
        </p:spPr>
        <p:txBody>
          <a:bodyPr>
            <a:normAutofit/>
          </a:bodyPr>
          <a:lstStyle/>
          <a:p>
            <a:r>
              <a:rPr lang="en-US" sz="2000" dirty="0"/>
              <a:t>01a_cross_matrix_heatmap_concs.R—</a:t>
            </a:r>
            <a:r>
              <a:rPr lang="en-US" sz="2000" dirty="0" err="1"/>
              <a:t>gbm_heatmap_all_ag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8CDF3-E10D-5EA1-6CE6-D68B2AB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32" y="804428"/>
            <a:ext cx="8842548" cy="5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1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03a_ndetects_boxplots.R—— (distribution of the # detects in the samples for each media type)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D43CE-0838-28EC-F4CC-6B9B6888B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29" y="796164"/>
            <a:ext cx="9159972" cy="5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19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45665-E6A4-B9A3-105B-DF6D8FCE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63" y="724409"/>
            <a:ext cx="9283256" cy="592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93674-534C-8152-9439-72EBBA66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87" y="791084"/>
            <a:ext cx="9575588" cy="60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87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36B27-97DA-18E1-57C2-ED578E9F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64" y="105285"/>
            <a:ext cx="3122355" cy="64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0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03a_ndetects_boxplots.R—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FD6D1-5EBE-D920-8690-85C856F8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50" y="772051"/>
            <a:ext cx="8983510" cy="59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52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03b_cumulative_concs_boxplots.R—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C1353-B459-35E5-F3A9-1E28E579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08" y="737498"/>
            <a:ext cx="3076002" cy="53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77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03c_combined_agcover_boxplots.R—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F5648-C10C-B187-3D80-B86FDF99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17" y="628651"/>
            <a:ext cx="7490208" cy="57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5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04_stacked_boxplots_land_cover.R—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4B604-42DF-1184-F8FF-8273A425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90" y="1160668"/>
            <a:ext cx="5816899" cy="43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94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199414" y="152575"/>
            <a:ext cx="5726933" cy="1089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05a_chemical_boxplots_agcover.R—</a:t>
            </a:r>
            <a:r>
              <a:rPr lang="en-US" sz="2000" dirty="0" err="1"/>
              <a:t>boxplots_chem_classes_agcover</a:t>
            </a:r>
            <a:endParaRPr lang="en-US" sz="20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49DDFB33-5778-9C49-EED4-8D39E4EAB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67" y="152575"/>
            <a:ext cx="5486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72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05b_chemical_class_boxplots.R—</a:t>
            </a:r>
            <a:r>
              <a:rPr lang="en-US" sz="2000" dirty="0" err="1"/>
              <a:t>boxplots_chem_classes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6B44A-18C1-CB9E-A727-E686EF91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80" y="752364"/>
            <a:ext cx="5546790" cy="571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01b_cross_matrix_heatmap_detfreqs.R—</a:t>
            </a:r>
            <a:r>
              <a:rPr lang="en-US" sz="2000" dirty="0" err="1"/>
              <a:t>gbm_heatmap_detfreq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BBAB17-C22B-C66F-79DD-E11A6E3D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69" y="781568"/>
            <a:ext cx="8606934" cy="58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01b_cross_matrix_heatmap_detfreqs.R—</a:t>
            </a:r>
            <a:r>
              <a:rPr lang="en-US" sz="2000" dirty="0" err="1"/>
              <a:t>gbm_heatmap_detfreqall_ag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0EC90-BB60-8930-44F9-DBF18C44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28" y="852052"/>
            <a:ext cx="8816530" cy="60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5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379726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01c_cross_matrix_stat_tests_detection_freq.R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81F95-634B-5D42-DB30-4920DB1A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5" y="628651"/>
            <a:ext cx="5048509" cy="4388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83BFB-070A-6155-4BF9-B1234C87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48" y="90029"/>
            <a:ext cx="5188217" cy="427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0DC4EA-D72C-EBE1-2BE1-2DC18CFC4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1" y="4543658"/>
            <a:ext cx="6785018" cy="22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5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01d_cross_matrix_stat_tests_concentrations.R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526DB-7A89-0E04-B328-B8CAB28D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3" y="628650"/>
            <a:ext cx="8301640" cy="257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22492-10AF-BC6E-6935-B25D6E5B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3" y="3200399"/>
            <a:ext cx="8241100" cy="2571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77CE7-6CC4-85A2-9E22-09BD91BD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98" y="4567962"/>
            <a:ext cx="6833244" cy="2311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B03D5-3681-7A02-8F14-D22C24F59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421" y="0"/>
            <a:ext cx="3726580" cy="378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01d_cross_matrix_stat_tests_concentrations.R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6876FD-F71D-CC0A-F569-459DB802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20" y="880109"/>
            <a:ext cx="5616339" cy="57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2D01BC-8E83-B824-26B4-9033A3C60FCD}"/>
              </a:ext>
            </a:extLst>
          </p:cNvPr>
          <p:cNvSpPr txBox="1">
            <a:spLocks/>
          </p:cNvSpPr>
          <p:nvPr/>
        </p:nvSpPr>
        <p:spPr>
          <a:xfrm>
            <a:off x="449580" y="204335"/>
            <a:ext cx="10515600" cy="4243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01e_ag_cover_concentration_comparisons.R—dead bee traps (t test and </a:t>
            </a:r>
            <a:r>
              <a:rPr lang="en-US" sz="2000" dirty="0" err="1"/>
              <a:t>cohens_d</a:t>
            </a:r>
            <a:r>
              <a:rPr lang="en-US" sz="2000" dirty="0"/>
              <a:t> values)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E3B55-AC49-D6A3-0474-9BAFEC17E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1" y="764450"/>
            <a:ext cx="9696131" cy="57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6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667</Words>
  <Application>Microsoft Office PowerPoint</Application>
  <PresentationFormat>Widescreen</PresentationFormat>
  <Paragraphs>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All Glinski et al plots, stats, and test results</vt:lpstr>
      <vt:lpstr>01a_cross_matrix_heatmap_concs.R—gbm_heatmap_all</vt:lpstr>
      <vt:lpstr>01a_cross_matrix_heatmap_concs.R—gbm_heatmap_all_ag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Glinski et al plots</dc:title>
  <dc:creator>Purucker, Tom</dc:creator>
  <cp:lastModifiedBy>Purucker, Tom</cp:lastModifiedBy>
  <cp:revision>5</cp:revision>
  <dcterms:created xsi:type="dcterms:W3CDTF">2024-08-19T13:40:57Z</dcterms:created>
  <dcterms:modified xsi:type="dcterms:W3CDTF">2024-08-26T22:26:49Z</dcterms:modified>
</cp:coreProperties>
</file>